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fff6c1ea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fff6c1ea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fff6c1ea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fff6c1ea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fff6c1ea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fff6c1ea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ff6c1eac_0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ff6c1ea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fff6c1ea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fff6c1ea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fff6c1ea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fff6c1ea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fff6c1ea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fff6c1ea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fff6c1ea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fff6c1ea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ff6c1ea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ff6c1ea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ff6c1ea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ff6c1ea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fff6c1eac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fff6c1ea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ff6c1ea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ff6c1ea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fff6c1e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fff6c1e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fff6c1ea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fff6c1ea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fff6c1ea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fff6c1ea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c6f97216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f9721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fff6c1e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fff6c1e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fff6c1ea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fff6c1ea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fff6c1ea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fff6c1ea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fff6c1ea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fff6c1ea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fff6c1ea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fff6c1ea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fff6c1ea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fff6c1ea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fff6c1ea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ff6c1ea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2.jpg"/><Relationship Id="rId5"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haveibeenpwned.com/Passwor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idx="4294967295" type="title"/>
          </p:nvPr>
        </p:nvSpPr>
        <p:spPr>
          <a:xfrm>
            <a:off x="5836250" y="1680900"/>
            <a:ext cx="3204000" cy="25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1"/>
                </a:solidFill>
              </a:rPr>
              <a:t>CRYPTO</a:t>
            </a:r>
            <a:endParaRPr sz="4800">
              <a:solidFill>
                <a:schemeClr val="accent1"/>
              </a:solidFill>
            </a:endParaRPr>
          </a:p>
          <a:p>
            <a:pPr indent="0" lvl="0" marL="0" rtl="0" algn="l">
              <a:spcBef>
                <a:spcPts val="0"/>
              </a:spcBef>
              <a:spcAft>
                <a:spcPts val="0"/>
              </a:spcAft>
              <a:buNone/>
            </a:pPr>
            <a:r>
              <a:rPr lang="en" sz="4800">
                <a:solidFill>
                  <a:schemeClr val="accent1"/>
                </a:solidFill>
              </a:rPr>
              <a:t>SECURITY</a:t>
            </a:r>
            <a:endParaRPr sz="4800">
              <a:solidFill>
                <a:schemeClr val="accent1"/>
              </a:solidFill>
            </a:endParaRPr>
          </a:p>
          <a:p>
            <a:pPr indent="0" lvl="0" marL="0" rtl="0" algn="l">
              <a:spcBef>
                <a:spcPts val="0"/>
              </a:spcBef>
              <a:spcAft>
                <a:spcPts val="0"/>
              </a:spcAft>
              <a:buNone/>
            </a:pPr>
            <a:r>
              <a:rPr lang="en" sz="4800">
                <a:solidFill>
                  <a:schemeClr val="accent1"/>
                </a:solidFill>
              </a:rPr>
              <a:t>DO AND</a:t>
            </a:r>
            <a:endParaRPr sz="4800">
              <a:solidFill>
                <a:schemeClr val="accent1"/>
              </a:solidFill>
            </a:endParaRPr>
          </a:p>
          <a:p>
            <a:pPr indent="0" lvl="0" marL="0" rtl="0" algn="l">
              <a:spcBef>
                <a:spcPts val="0"/>
              </a:spcBef>
              <a:spcAft>
                <a:spcPts val="0"/>
              </a:spcAft>
              <a:buNone/>
            </a:pPr>
            <a:r>
              <a:rPr lang="en" sz="4800">
                <a:solidFill>
                  <a:schemeClr val="accent1"/>
                </a:solidFill>
              </a:rPr>
              <a:t>DON’Ts</a:t>
            </a:r>
            <a:endParaRPr sz="4800">
              <a:solidFill>
                <a:schemeClr val="accent1"/>
              </a:solidFill>
            </a:endParaRPr>
          </a:p>
        </p:txBody>
      </p:sp>
      <p:sp>
        <p:nvSpPr>
          <p:cNvPr id="73" name="Google Shape;73;p13"/>
          <p:cNvSpPr txBox="1"/>
          <p:nvPr>
            <p:ph idx="4294967295" type="subTitle"/>
          </p:nvPr>
        </p:nvSpPr>
        <p:spPr>
          <a:xfrm>
            <a:off x="5836250" y="4224225"/>
            <a:ext cx="3256800" cy="54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Benjamin Nitschke • Feb 2019</a:t>
            </a:r>
            <a:br>
              <a:rPr lang="en"/>
            </a:br>
            <a:r>
              <a:rPr lang="en"/>
              <a:t>Bitcoin Meetup Hannover</a:t>
            </a:r>
            <a:endParaRPr/>
          </a:p>
        </p:txBody>
      </p:sp>
      <p:pic>
        <p:nvPicPr>
          <p:cNvPr descr="Looking down on waves breaking against rock formation" id="74" name="Google Shape;74;p13"/>
          <p:cNvPicPr preferRelativeResize="0"/>
          <p:nvPr/>
        </p:nvPicPr>
        <p:blipFill rotWithShape="1">
          <a:blip r:embed="rId3">
            <a:alphaModFix/>
          </a:blip>
          <a:srcRect b="0" l="43436" r="9328" t="2742"/>
          <a:stretch/>
        </p:blipFill>
        <p:spPr>
          <a:xfrm>
            <a:off x="76200" y="70650"/>
            <a:ext cx="1822199" cy="5002199"/>
          </a:xfrm>
          <a:prstGeom prst="rect">
            <a:avLst/>
          </a:prstGeom>
          <a:noFill/>
          <a:ln>
            <a:noFill/>
          </a:ln>
        </p:spPr>
      </p:pic>
      <p:pic>
        <p:nvPicPr>
          <p:cNvPr descr="Legs wearing loose-fitting black pants and low-top athletic shoes standing on rugged terrain" id="75" name="Google Shape;75;p13"/>
          <p:cNvPicPr preferRelativeResize="0"/>
          <p:nvPr/>
        </p:nvPicPr>
        <p:blipFill rotWithShape="1">
          <a:blip r:embed="rId4">
            <a:alphaModFix/>
          </a:blip>
          <a:srcRect b="1390" l="47051" r="17029" t="0"/>
          <a:stretch/>
        </p:blipFill>
        <p:spPr>
          <a:xfrm>
            <a:off x="1939424" y="70650"/>
            <a:ext cx="1822202" cy="5002197"/>
          </a:xfrm>
          <a:prstGeom prst="rect">
            <a:avLst/>
          </a:prstGeom>
          <a:noFill/>
          <a:ln>
            <a:noFill/>
          </a:ln>
        </p:spPr>
      </p:pic>
      <p:pic>
        <p:nvPicPr>
          <p:cNvPr descr="Golden Gate Bridge in fog" id="76" name="Google Shape;76;p13"/>
          <p:cNvPicPr preferRelativeResize="0"/>
          <p:nvPr/>
        </p:nvPicPr>
        <p:blipFill rotWithShape="1">
          <a:blip r:embed="rId5">
            <a:alphaModFix/>
          </a:blip>
          <a:srcRect b="0" l="10919" r="34234" t="0"/>
          <a:stretch/>
        </p:blipFill>
        <p:spPr>
          <a:xfrm>
            <a:off x="3802650" y="70650"/>
            <a:ext cx="1822200" cy="500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8</a:t>
            </a:r>
            <a:r>
              <a:rPr lang="en"/>
              <a:t>. Don’t trust anyone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9</a:t>
            </a:r>
            <a:r>
              <a:rPr lang="en"/>
              <a:t>. Don’t become complacent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34225" y="1806825"/>
            <a:ext cx="83691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10</a:t>
            </a:r>
            <a:r>
              <a:rPr lang="en"/>
              <a:t>. Don’t just rely on safe programs (A</a:t>
            </a:r>
            <a:r>
              <a:rPr lang="en"/>
              <a:t>ntivirus, </a:t>
            </a:r>
            <a:r>
              <a:rPr lang="en"/>
              <a:t>VPN, proxies, tor, etc.) properly understand and use them!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idx="4294967295" type="title"/>
          </p:nvPr>
        </p:nvSpPr>
        <p:spPr>
          <a:xfrm>
            <a:off x="2344525" y="2524475"/>
            <a:ext cx="6679200" cy="18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1"/>
                </a:solidFill>
              </a:rPr>
              <a:t>With all this in mind, how can anything go wrong?</a:t>
            </a:r>
            <a:endParaRPr sz="4800">
              <a:solidFill>
                <a:schemeClr val="accent1"/>
              </a:solidFill>
            </a:endParaRPr>
          </a:p>
          <a:p>
            <a:pPr indent="0" lvl="0" marL="0" rtl="0" algn="l">
              <a:spcBef>
                <a:spcPts val="0"/>
              </a:spcBef>
              <a:spcAft>
                <a:spcPts val="0"/>
              </a:spcAft>
              <a:buNone/>
            </a:pPr>
            <a:r>
              <a:t/>
            </a:r>
            <a:endParaRPr sz="4800">
              <a:solidFill>
                <a:schemeClr val="accent1"/>
              </a:solidFill>
            </a:endParaRPr>
          </a:p>
          <a:p>
            <a:pPr indent="0" lvl="0" marL="0" rtl="0" algn="l">
              <a:spcBef>
                <a:spcPts val="0"/>
              </a:spcBef>
              <a:spcAft>
                <a:spcPts val="0"/>
              </a:spcAft>
              <a:buNone/>
            </a:pPr>
            <a:r>
              <a:rPr lang="en" sz="1400">
                <a:solidFill>
                  <a:schemeClr val="accent1"/>
                </a:solidFill>
              </a:rPr>
              <a:t>Pretty much all of these have been experienced by me already this year, wtf!</a:t>
            </a:r>
            <a:endParaRPr sz="1400">
              <a:solidFill>
                <a:schemeClr val="accent1"/>
              </a:solidFill>
            </a:endParaRPr>
          </a:p>
          <a:p>
            <a:pPr indent="0" lvl="0" marL="0" rtl="0" algn="l">
              <a:spcBef>
                <a:spcPts val="0"/>
              </a:spcBef>
              <a:spcAft>
                <a:spcPts val="0"/>
              </a:spcAft>
              <a:buNone/>
            </a:pPr>
            <a:r>
              <a:rPr lang="en" sz="1400">
                <a:solidFill>
                  <a:schemeClr val="accent1"/>
                </a:solidFill>
              </a:rPr>
              <a:t>Or they have been in the news this year .. some of these are hard hitting.</a:t>
            </a:r>
            <a:endParaRPr sz="1400">
              <a:solidFill>
                <a:schemeClr val="accent1"/>
              </a:solidFill>
            </a:endParaRPr>
          </a:p>
        </p:txBody>
      </p:sp>
      <p:pic>
        <p:nvPicPr>
          <p:cNvPr descr="Golden Gate Bridge in fog" id="138" name="Google Shape;138;p25"/>
          <p:cNvPicPr preferRelativeResize="0"/>
          <p:nvPr/>
        </p:nvPicPr>
        <p:blipFill rotWithShape="1">
          <a:blip r:embed="rId3">
            <a:alphaModFix/>
          </a:blip>
          <a:srcRect b="0" l="10919" r="34234" t="0"/>
          <a:stretch/>
        </p:blipFill>
        <p:spPr>
          <a:xfrm>
            <a:off x="0" y="0"/>
            <a:ext cx="1873671"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Use safe passwords, make them long and hard</a:t>
            </a:r>
            <a:endParaRPr sz="2400"/>
          </a:p>
        </p:txBody>
      </p:sp>
      <p:sp>
        <p:nvSpPr>
          <p:cNvPr id="144" name="Google Shape;144;p26"/>
          <p:cNvSpPr txBox="1"/>
          <p:nvPr>
            <p:ph idx="1" type="body"/>
          </p:nvPr>
        </p:nvSpPr>
        <p:spPr>
          <a:xfrm>
            <a:off x="449246" y="1386050"/>
            <a:ext cx="82824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you didn’t do anything wrong, passwords are leaked all the time (551 million passwords leaked and counting), check your accounts:</a:t>
            </a:r>
            <a:endParaRPr/>
          </a:p>
          <a:p>
            <a:pPr indent="0" lvl="0" marL="0" rtl="0" algn="l">
              <a:spcBef>
                <a:spcPts val="1600"/>
              </a:spcBef>
              <a:spcAft>
                <a:spcPts val="0"/>
              </a:spcAft>
              <a:buNone/>
            </a:pPr>
            <a:r>
              <a:rPr lang="en" u="sng">
                <a:solidFill>
                  <a:schemeClr val="hlink"/>
                </a:solidFill>
                <a:hlinkClick r:id="rId3"/>
              </a:rPr>
              <a:t>https://haveibeenpwned.com/Passwords</a:t>
            </a:r>
            <a:endParaRPr/>
          </a:p>
          <a:p>
            <a:pPr indent="0" lvl="0" marL="0" rtl="0" algn="l">
              <a:spcBef>
                <a:spcPts val="1600"/>
              </a:spcBef>
              <a:spcAft>
                <a:spcPts val="1600"/>
              </a:spcAft>
              <a:buNone/>
            </a:pPr>
            <a:r>
              <a:rPr lang="en"/>
              <a:t>If you reused your password (and pretty much anyone does), you are even in bigger trouble.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2. Protect your data</a:t>
            </a:r>
            <a:endParaRPr sz="2400"/>
          </a:p>
          <a:p>
            <a:pPr indent="0" lvl="0" marL="457200" rtl="0" algn="l">
              <a:spcBef>
                <a:spcPts val="0"/>
              </a:spcBef>
              <a:spcAft>
                <a:spcPts val="0"/>
              </a:spcAft>
              <a:buNone/>
            </a:pPr>
            <a:r>
              <a:t/>
            </a:r>
            <a:endParaRPr sz="2400"/>
          </a:p>
        </p:txBody>
      </p:sp>
      <p:sp>
        <p:nvSpPr>
          <p:cNvPr id="150" name="Google Shape;150;p27"/>
          <p:cNvSpPr txBox="1"/>
          <p:nvPr>
            <p:ph idx="1" type="body"/>
          </p:nvPr>
        </p:nvSpPr>
        <p:spPr>
          <a:xfrm>
            <a:off x="449251" y="1386050"/>
            <a:ext cx="77343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Easier said than done, most of the time you don’t even have a choice and your data is leaked by a third party or faulty software you use.</a:t>
            </a:r>
            <a:endParaRPr/>
          </a:p>
        </p:txBody>
      </p:sp>
      <p:pic>
        <p:nvPicPr>
          <p:cNvPr id="151" name="Google Shape;151;p27"/>
          <p:cNvPicPr preferRelativeResize="0"/>
          <p:nvPr/>
        </p:nvPicPr>
        <p:blipFill>
          <a:blip r:embed="rId3">
            <a:alphaModFix/>
          </a:blip>
          <a:stretch>
            <a:fillRect/>
          </a:stretch>
        </p:blipFill>
        <p:spPr>
          <a:xfrm>
            <a:off x="4321950" y="2107925"/>
            <a:ext cx="4748101" cy="263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3</a:t>
            </a:r>
            <a:r>
              <a:rPr lang="en" sz="2400"/>
              <a:t>. Protect your hardware</a:t>
            </a:r>
            <a:endParaRPr sz="2400"/>
          </a:p>
          <a:p>
            <a:pPr indent="0" lvl="0" marL="457200" rtl="0" algn="l">
              <a:spcBef>
                <a:spcPts val="0"/>
              </a:spcBef>
              <a:spcAft>
                <a:spcPts val="0"/>
              </a:spcAft>
              <a:buNone/>
            </a:pPr>
            <a:r>
              <a:t/>
            </a:r>
            <a:endParaRPr sz="2400"/>
          </a:p>
        </p:txBody>
      </p:sp>
      <p:sp>
        <p:nvSpPr>
          <p:cNvPr id="157" name="Google Shape;157;p28"/>
          <p:cNvSpPr txBox="1"/>
          <p:nvPr>
            <p:ph idx="1" type="body"/>
          </p:nvPr>
        </p:nvSpPr>
        <p:spPr>
          <a:xfrm>
            <a:off x="449251" y="1386050"/>
            <a:ext cx="77343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your hardware wallet or paper wallet, or your computer, laptop or sever get lost, stolen or just is damaged or broken (fire, water, electrical, etc.), you are still screwed, no matter how safe it all was when it still worked. You need backups!</a:t>
            </a:r>
            <a:endParaRPr/>
          </a:p>
        </p:txBody>
      </p:sp>
      <p:pic>
        <p:nvPicPr>
          <p:cNvPr id="158" name="Google Shape;158;p28"/>
          <p:cNvPicPr preferRelativeResize="0"/>
          <p:nvPr/>
        </p:nvPicPr>
        <p:blipFill>
          <a:blip r:embed="rId3">
            <a:alphaModFix/>
          </a:blip>
          <a:stretch>
            <a:fillRect/>
          </a:stretch>
        </p:blipFill>
        <p:spPr>
          <a:xfrm>
            <a:off x="1792175" y="2414900"/>
            <a:ext cx="7316076" cy="231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a:t>
            </a:r>
            <a:r>
              <a:rPr lang="en" sz="2400"/>
              <a:t>. Keep Software up-to-date</a:t>
            </a:r>
            <a:endParaRPr sz="2400"/>
          </a:p>
          <a:p>
            <a:pPr indent="0" lvl="0" marL="457200" rtl="0" algn="l">
              <a:spcBef>
                <a:spcPts val="0"/>
              </a:spcBef>
              <a:spcAft>
                <a:spcPts val="0"/>
              </a:spcAft>
              <a:buNone/>
            </a:pPr>
            <a:r>
              <a:t/>
            </a:r>
            <a:endParaRPr sz="2400"/>
          </a:p>
        </p:txBody>
      </p:sp>
      <p:sp>
        <p:nvSpPr>
          <p:cNvPr id="164" name="Google Shape;164;p29"/>
          <p:cNvSpPr txBox="1"/>
          <p:nvPr>
            <p:ph idx="1" type="body"/>
          </p:nvPr>
        </p:nvSpPr>
        <p:spPr>
          <a:xfrm>
            <a:off x="460200" y="1358675"/>
            <a:ext cx="5570400" cy="31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 you want to have the latest and greatest, all your OS, wallets and software needs to be up to date? Not so fast, new updates can contain new problems and viruses, github accounts can be compromised!</a:t>
            </a:r>
            <a:endParaRPr/>
          </a:p>
        </p:txBody>
      </p:sp>
      <p:pic>
        <p:nvPicPr>
          <p:cNvPr id="165" name="Google Shape;165;p29"/>
          <p:cNvPicPr preferRelativeResize="0"/>
          <p:nvPr/>
        </p:nvPicPr>
        <p:blipFill>
          <a:blip r:embed="rId3">
            <a:alphaModFix/>
          </a:blip>
          <a:stretch>
            <a:fillRect/>
          </a:stretch>
        </p:blipFill>
        <p:spPr>
          <a:xfrm>
            <a:off x="569725" y="2776550"/>
            <a:ext cx="3893125" cy="2542199"/>
          </a:xfrm>
          <a:prstGeom prst="rect">
            <a:avLst/>
          </a:prstGeom>
          <a:noFill/>
          <a:ln>
            <a:noFill/>
          </a:ln>
        </p:spPr>
      </p:pic>
      <p:pic>
        <p:nvPicPr>
          <p:cNvPr id="166" name="Google Shape;166;p29"/>
          <p:cNvPicPr preferRelativeResize="0"/>
          <p:nvPr/>
        </p:nvPicPr>
        <p:blipFill>
          <a:blip r:embed="rId4">
            <a:alphaModFix/>
          </a:blip>
          <a:stretch>
            <a:fillRect/>
          </a:stretch>
        </p:blipFill>
        <p:spPr>
          <a:xfrm>
            <a:off x="5942825" y="398214"/>
            <a:ext cx="3201174" cy="43666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01375" y="575950"/>
            <a:ext cx="901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5</a:t>
            </a:r>
            <a:r>
              <a:rPr lang="en" sz="2200"/>
              <a:t>. </a:t>
            </a:r>
            <a:r>
              <a:rPr lang="en" sz="2200"/>
              <a:t>Backup everything, all the time. One copy is never enough</a:t>
            </a:r>
            <a:endParaRPr sz="2200"/>
          </a:p>
          <a:p>
            <a:pPr indent="0" lvl="0" marL="0" rtl="0" algn="l">
              <a:spcBef>
                <a:spcPts val="0"/>
              </a:spcBef>
              <a:spcAft>
                <a:spcPts val="0"/>
              </a:spcAft>
              <a:buClr>
                <a:schemeClr val="dk2"/>
              </a:buClr>
              <a:buSzPts val="1100"/>
              <a:buFont typeface="Arial"/>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172" name="Google Shape;172;p30"/>
          <p:cNvSpPr txBox="1"/>
          <p:nvPr>
            <p:ph idx="1" type="body"/>
          </p:nvPr>
        </p:nvSpPr>
        <p:spPr>
          <a:xfrm>
            <a:off x="449251" y="1386050"/>
            <a:ext cx="77343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easier said than done. Who has access to backups? Do you backup into the cloud? What if your backups get hacked?</a:t>
            </a:r>
            <a:endParaRPr/>
          </a:p>
          <a:p>
            <a:pPr indent="-342900" lvl="0" marL="457200" rtl="0" algn="l">
              <a:spcBef>
                <a:spcPts val="1600"/>
              </a:spcBef>
              <a:spcAft>
                <a:spcPts val="0"/>
              </a:spcAft>
              <a:buSzPts val="1800"/>
              <a:buChar char="-"/>
            </a:pPr>
            <a:r>
              <a:rPr lang="en"/>
              <a:t>Email providers got hacked and deleted+all backups gone this year</a:t>
            </a:r>
            <a:endParaRPr/>
          </a:p>
          <a:p>
            <a:pPr indent="-342900" lvl="0" marL="457200" rtl="0" algn="l">
              <a:spcBef>
                <a:spcPts val="0"/>
              </a:spcBef>
              <a:spcAft>
                <a:spcPts val="0"/>
              </a:spcAft>
              <a:buSzPts val="1800"/>
              <a:buChar char="-"/>
            </a:pPr>
            <a:r>
              <a:rPr lang="en"/>
              <a:t>DropBox was hacked and compromised in the past</a:t>
            </a:r>
            <a:endParaRPr/>
          </a:p>
          <a:p>
            <a:pPr indent="-342900" lvl="0" marL="457200" rtl="0" algn="l">
              <a:spcBef>
                <a:spcPts val="0"/>
              </a:spcBef>
              <a:spcAft>
                <a:spcPts val="0"/>
              </a:spcAft>
              <a:buSzPts val="1800"/>
              <a:buChar char="-"/>
            </a:pPr>
            <a:r>
              <a:rPr lang="en"/>
              <a:t>Google Drive can be read</a:t>
            </a:r>
            <a:endParaRPr/>
          </a:p>
          <a:p>
            <a:pPr indent="-342900" lvl="0" marL="457200" rtl="0" algn="l">
              <a:spcBef>
                <a:spcPts val="0"/>
              </a:spcBef>
              <a:spcAft>
                <a:spcPts val="0"/>
              </a:spcAft>
              <a:buSzPts val="1800"/>
              <a:buChar char="-"/>
            </a:pPr>
            <a:r>
              <a:rPr lang="en"/>
              <a:t>Microsoft OneDrive?</a:t>
            </a:r>
            <a:endParaRPr/>
          </a:p>
          <a:p>
            <a:pPr indent="-342900" lvl="0" marL="457200" rtl="0" algn="l">
              <a:spcBef>
                <a:spcPts val="0"/>
              </a:spcBef>
              <a:spcAft>
                <a:spcPts val="0"/>
              </a:spcAft>
              <a:buSzPts val="1800"/>
              <a:buChar char="-"/>
            </a:pPr>
            <a:r>
              <a:rPr lang="en"/>
              <a:t>e</a:t>
            </a:r>
            <a:r>
              <a:rPr lang="en"/>
              <a:t>tc. </a:t>
            </a:r>
            <a:endParaRPr/>
          </a:p>
          <a:p>
            <a:pPr indent="-342900" lvl="0" marL="457200" rtl="0" algn="l">
              <a:spcBef>
                <a:spcPts val="0"/>
              </a:spcBef>
              <a:spcAft>
                <a:spcPts val="0"/>
              </a:spcAft>
              <a:buSzPts val="1800"/>
              <a:buChar char="-"/>
            </a:pPr>
            <a:r>
              <a:rPr lang="en"/>
              <a:t>Maybe use encrypted</a:t>
            </a:r>
            <a:br>
              <a:rPr lang="en"/>
            </a:br>
            <a:r>
              <a:rPr lang="en"/>
              <a:t>services and emails like</a:t>
            </a:r>
            <a:br>
              <a:rPr lang="en"/>
            </a:br>
            <a:r>
              <a:rPr lang="en"/>
              <a:t>Protonmail</a:t>
            </a:r>
            <a:br>
              <a:rPr lang="en"/>
            </a:br>
            <a:r>
              <a:rPr lang="en"/>
              <a:t>don’t lose your keys!</a:t>
            </a:r>
            <a:endParaRPr/>
          </a:p>
        </p:txBody>
      </p:sp>
      <p:pic>
        <p:nvPicPr>
          <p:cNvPr id="173" name="Google Shape;173;p30"/>
          <p:cNvPicPr preferRelativeResize="0"/>
          <p:nvPr/>
        </p:nvPicPr>
        <p:blipFill>
          <a:blip r:embed="rId3">
            <a:alphaModFix/>
          </a:blip>
          <a:stretch>
            <a:fillRect/>
          </a:stretch>
        </p:blipFill>
        <p:spPr>
          <a:xfrm>
            <a:off x="3746500" y="3034175"/>
            <a:ext cx="5967175" cy="210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6</a:t>
            </a:r>
            <a:r>
              <a:rPr lang="en" sz="2400"/>
              <a:t>. </a:t>
            </a:r>
            <a:r>
              <a:rPr lang="en" sz="2400"/>
              <a:t>Limit access, no one should know your secrets</a:t>
            </a:r>
            <a:endParaRPr sz="2400"/>
          </a:p>
          <a:p>
            <a:pPr indent="0" lvl="0" marL="457200" rtl="0" algn="l">
              <a:spcBef>
                <a:spcPts val="0"/>
              </a:spcBef>
              <a:spcAft>
                <a:spcPts val="0"/>
              </a:spcAft>
              <a:buNone/>
            </a:pPr>
            <a:r>
              <a:t/>
            </a:r>
            <a:endParaRPr sz="2400"/>
          </a:p>
        </p:txBody>
      </p:sp>
      <p:sp>
        <p:nvSpPr>
          <p:cNvPr id="179" name="Google Shape;179;p31"/>
          <p:cNvSpPr txBox="1"/>
          <p:nvPr>
            <p:ph idx="1" type="body"/>
          </p:nvPr>
        </p:nvSpPr>
        <p:spPr>
          <a:xfrm>
            <a:off x="449250" y="1265525"/>
            <a:ext cx="39714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Canadian exchange QuadrigaCX founder died in India. Cold wallet access was only known by him, no way to access any funds, 150-500 million $ lost!</a:t>
            </a:r>
            <a:endParaRPr/>
          </a:p>
          <a:p>
            <a:pPr indent="0" lvl="0" marL="0" rtl="0" algn="l">
              <a:spcBef>
                <a:spcPts val="1600"/>
              </a:spcBef>
              <a:spcAft>
                <a:spcPts val="1600"/>
              </a:spcAft>
              <a:buNone/>
            </a:pPr>
            <a:r>
              <a:rPr lang="en"/>
              <a:t>What happens to your money when you are gone? Or what happens if you forget or lose your private keys like so many have in the past (many coins have never moved in the past years).</a:t>
            </a:r>
            <a:endParaRPr/>
          </a:p>
        </p:txBody>
      </p:sp>
      <p:pic>
        <p:nvPicPr>
          <p:cNvPr id="180" name="Google Shape;180;p31"/>
          <p:cNvPicPr preferRelativeResize="0"/>
          <p:nvPr/>
        </p:nvPicPr>
        <p:blipFill>
          <a:blip r:embed="rId3">
            <a:alphaModFix/>
          </a:blip>
          <a:stretch>
            <a:fillRect/>
          </a:stretch>
        </p:blipFill>
        <p:spPr>
          <a:xfrm>
            <a:off x="4572000" y="1386045"/>
            <a:ext cx="4511825" cy="302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4"/>
          <p:cNvSpPr txBox="1"/>
          <p:nvPr>
            <p:ph idx="4294967295" type="title"/>
          </p:nvPr>
        </p:nvSpPr>
        <p:spPr>
          <a:xfrm>
            <a:off x="2519800" y="1220800"/>
            <a:ext cx="6520500" cy="183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1"/>
                </a:solidFill>
              </a:rPr>
              <a:t>Let’s go through the top 10 security tips</a:t>
            </a:r>
            <a:endParaRPr sz="4800">
              <a:solidFill>
                <a:schemeClr val="accent1"/>
              </a:solidFill>
            </a:endParaRPr>
          </a:p>
        </p:txBody>
      </p:sp>
      <p:pic>
        <p:nvPicPr>
          <p:cNvPr descr="Legs wearing loose-fitting black pants and low-top athletic shoes standing on rugged terrain" id="82" name="Google Shape;82;p14"/>
          <p:cNvPicPr preferRelativeResize="0"/>
          <p:nvPr/>
        </p:nvPicPr>
        <p:blipFill rotWithShape="1">
          <a:blip r:embed="rId3">
            <a:alphaModFix/>
          </a:blip>
          <a:srcRect b="1390" l="47051" r="17029" t="0"/>
          <a:stretch/>
        </p:blipFill>
        <p:spPr>
          <a:xfrm>
            <a:off x="0" y="0"/>
            <a:ext cx="1873670" cy="51435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7</a:t>
            </a:r>
            <a:r>
              <a:rPr lang="en" sz="2400"/>
              <a:t>. </a:t>
            </a:r>
            <a:r>
              <a:rPr lang="en" sz="2400"/>
              <a:t>Use two-factor authentication</a:t>
            </a:r>
            <a:endParaRPr sz="2400"/>
          </a:p>
          <a:p>
            <a:pPr indent="0" lvl="0" marL="457200" rtl="0" algn="l">
              <a:spcBef>
                <a:spcPts val="0"/>
              </a:spcBef>
              <a:spcAft>
                <a:spcPts val="0"/>
              </a:spcAft>
              <a:buNone/>
            </a:pPr>
            <a:r>
              <a:t/>
            </a:r>
            <a:endParaRPr sz="2400"/>
          </a:p>
        </p:txBody>
      </p:sp>
      <p:sp>
        <p:nvSpPr>
          <p:cNvPr id="186" name="Google Shape;186;p32"/>
          <p:cNvSpPr txBox="1"/>
          <p:nvPr>
            <p:ph idx="1" type="body"/>
          </p:nvPr>
        </p:nvSpPr>
        <p:spPr>
          <a:xfrm>
            <a:off x="449250" y="1265525"/>
            <a:ext cx="39714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one of the best tips in this list, you are pretty much ALWAYS better off using 2FA, but know it still can be hacked!</a:t>
            </a:r>
            <a:endParaRPr/>
          </a:p>
          <a:p>
            <a:pPr indent="-342900" lvl="0" marL="457200" rtl="0" algn="l">
              <a:spcBef>
                <a:spcPts val="1600"/>
              </a:spcBef>
              <a:spcAft>
                <a:spcPts val="0"/>
              </a:spcAft>
              <a:buSzPts val="1800"/>
              <a:buChar char="-"/>
            </a:pPr>
            <a:r>
              <a:rPr lang="en"/>
              <a:t>Your phone can be cloned</a:t>
            </a:r>
            <a:endParaRPr/>
          </a:p>
          <a:p>
            <a:pPr indent="-342900" lvl="0" marL="457200" rtl="0" algn="l">
              <a:spcBef>
                <a:spcPts val="0"/>
              </a:spcBef>
              <a:spcAft>
                <a:spcPts val="0"/>
              </a:spcAft>
              <a:buSzPts val="1800"/>
              <a:buChar char="-"/>
            </a:pPr>
            <a:r>
              <a:rPr lang="en"/>
              <a:t>Your provider is stupid and might give out your personal data and phone numbers to hackers</a:t>
            </a:r>
            <a:endParaRPr/>
          </a:p>
          <a:p>
            <a:pPr indent="-342900" lvl="0" marL="457200" rtl="0" algn="l">
              <a:spcBef>
                <a:spcPts val="0"/>
              </a:spcBef>
              <a:spcAft>
                <a:spcPts val="0"/>
              </a:spcAft>
              <a:buSzPts val="1800"/>
              <a:buChar char="-"/>
            </a:pPr>
            <a:r>
              <a:rPr lang="en"/>
              <a:t>The service you might be using might not even work correctly</a:t>
            </a:r>
            <a:endParaRPr/>
          </a:p>
        </p:txBody>
      </p:sp>
      <p:pic>
        <p:nvPicPr>
          <p:cNvPr id="187" name="Google Shape;187;p32"/>
          <p:cNvPicPr preferRelativeResize="0"/>
          <p:nvPr/>
        </p:nvPicPr>
        <p:blipFill>
          <a:blip r:embed="rId3">
            <a:alphaModFix/>
          </a:blip>
          <a:stretch>
            <a:fillRect/>
          </a:stretch>
        </p:blipFill>
        <p:spPr>
          <a:xfrm>
            <a:off x="5532500" y="1262078"/>
            <a:ext cx="3189350" cy="318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8</a:t>
            </a:r>
            <a:r>
              <a:rPr lang="en" sz="2400"/>
              <a:t>. Don’t trust anyone</a:t>
            </a:r>
            <a:endParaRPr sz="2400"/>
          </a:p>
          <a:p>
            <a:pPr indent="0" lvl="0" marL="457200" rtl="0" algn="l">
              <a:spcBef>
                <a:spcPts val="0"/>
              </a:spcBef>
              <a:spcAft>
                <a:spcPts val="0"/>
              </a:spcAft>
              <a:buNone/>
            </a:pPr>
            <a:r>
              <a:t/>
            </a:r>
            <a:endParaRPr sz="2400"/>
          </a:p>
        </p:txBody>
      </p:sp>
      <p:sp>
        <p:nvSpPr>
          <p:cNvPr id="193" name="Google Shape;193;p33"/>
          <p:cNvSpPr txBox="1"/>
          <p:nvPr>
            <p:ph idx="1" type="body"/>
          </p:nvPr>
        </p:nvSpPr>
        <p:spPr>
          <a:xfrm>
            <a:off x="449250" y="1265525"/>
            <a:ext cx="2864700" cy="32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isn’t a solution for most people. Kids need to trust their parents, most people believe what they read and hear. Even if you are paranoid, most are not and this lifestyle won’t be easy ...</a:t>
            </a:r>
            <a:endParaRPr/>
          </a:p>
        </p:txBody>
      </p:sp>
      <p:pic>
        <p:nvPicPr>
          <p:cNvPr id="194" name="Google Shape;194;p33"/>
          <p:cNvPicPr preferRelativeResize="0"/>
          <p:nvPr/>
        </p:nvPicPr>
        <p:blipFill>
          <a:blip r:embed="rId3">
            <a:alphaModFix/>
          </a:blip>
          <a:stretch>
            <a:fillRect/>
          </a:stretch>
        </p:blipFill>
        <p:spPr>
          <a:xfrm>
            <a:off x="3281190" y="1211350"/>
            <a:ext cx="5710406" cy="32120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9</a:t>
            </a:r>
            <a:r>
              <a:rPr lang="en" sz="2400"/>
              <a:t>. Don’t become complacent</a:t>
            </a:r>
            <a:endParaRPr sz="2400"/>
          </a:p>
          <a:p>
            <a:pPr indent="0" lvl="0" marL="457200" rtl="0" algn="l">
              <a:spcBef>
                <a:spcPts val="0"/>
              </a:spcBef>
              <a:spcAft>
                <a:spcPts val="0"/>
              </a:spcAft>
              <a:buNone/>
            </a:pPr>
            <a:r>
              <a:t/>
            </a:r>
            <a:endParaRPr sz="2400"/>
          </a:p>
        </p:txBody>
      </p:sp>
      <p:sp>
        <p:nvSpPr>
          <p:cNvPr id="200" name="Google Shape;200;p34"/>
          <p:cNvSpPr txBox="1"/>
          <p:nvPr>
            <p:ph idx="1" type="body"/>
          </p:nvPr>
        </p:nvSpPr>
        <p:spPr>
          <a:xfrm>
            <a:off x="449250" y="1265525"/>
            <a:ext cx="4398600" cy="33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number one reason security fails. Reasons might be </a:t>
            </a:r>
            <a:r>
              <a:rPr lang="en"/>
              <a:t>laziness</a:t>
            </a:r>
            <a:r>
              <a:rPr lang="en"/>
              <a:t>, not knowing (aka being stupid) or simple lack of time.</a:t>
            </a:r>
            <a:endParaRPr/>
          </a:p>
          <a:p>
            <a:pPr indent="0" lvl="0" marL="0" rtl="0" algn="l">
              <a:spcBef>
                <a:spcPts val="1600"/>
              </a:spcBef>
              <a:spcAft>
                <a:spcPts val="1600"/>
              </a:spcAft>
              <a:buNone/>
            </a:pPr>
            <a:r>
              <a:rPr lang="en"/>
              <a:t>Once you notice you have been complacent it is almost always too late and you will have to spend MUCH MORE time cleaning up ..</a:t>
            </a:r>
            <a:endParaRPr/>
          </a:p>
        </p:txBody>
      </p:sp>
      <p:pic>
        <p:nvPicPr>
          <p:cNvPr id="201" name="Google Shape;201;p34"/>
          <p:cNvPicPr preferRelativeResize="0"/>
          <p:nvPr/>
        </p:nvPicPr>
        <p:blipFill>
          <a:blip r:embed="rId3">
            <a:alphaModFix/>
          </a:blip>
          <a:stretch>
            <a:fillRect/>
          </a:stretch>
        </p:blipFill>
        <p:spPr>
          <a:xfrm>
            <a:off x="5224675" y="941950"/>
            <a:ext cx="3618588" cy="362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50650" y="575950"/>
            <a:ext cx="837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10. Don’t just rely on safe programs (Antivirus, VPN, etc.)</a:t>
            </a:r>
            <a:endParaRPr sz="2400"/>
          </a:p>
          <a:p>
            <a:pPr indent="0" lvl="0" marL="457200" rtl="0" algn="l">
              <a:spcBef>
                <a:spcPts val="0"/>
              </a:spcBef>
              <a:spcAft>
                <a:spcPts val="0"/>
              </a:spcAft>
              <a:buNone/>
            </a:pPr>
            <a:r>
              <a:t/>
            </a:r>
            <a:endParaRPr sz="2400"/>
          </a:p>
        </p:txBody>
      </p:sp>
      <p:sp>
        <p:nvSpPr>
          <p:cNvPr id="207" name="Google Shape;207;p35"/>
          <p:cNvSpPr txBox="1"/>
          <p:nvPr>
            <p:ph idx="1" type="body"/>
          </p:nvPr>
        </p:nvSpPr>
        <p:spPr>
          <a:xfrm>
            <a:off x="449250" y="1265525"/>
            <a:ext cx="8123400" cy="33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do most users do not understand security </a:t>
            </a:r>
            <a:r>
              <a:rPr lang="en"/>
              <a:t>implications, many things can be just unsafe by simple misuse:</a:t>
            </a:r>
            <a:br>
              <a:rPr lang="en"/>
            </a:br>
            <a:r>
              <a:rPr lang="en"/>
              <a:t>- Antivirus won’t help you if you have a legitimate program exposing you</a:t>
            </a:r>
            <a:br>
              <a:rPr lang="en"/>
            </a:br>
            <a:r>
              <a:rPr lang="en"/>
              <a:t>- VPN doesn’t help if you post with your known name or can be tracked</a:t>
            </a:r>
            <a:br>
              <a:rPr lang="en"/>
            </a:br>
            <a:r>
              <a:rPr lang="en"/>
              <a:t>- tor is only useful if your browser behavior doesn’t lead back to you</a:t>
            </a:r>
            <a:endParaRPr/>
          </a:p>
          <a:p>
            <a:pPr indent="0" lvl="0" marL="0" rtl="0" algn="l">
              <a:spcBef>
                <a:spcPts val="1600"/>
              </a:spcBef>
              <a:spcAft>
                <a:spcPts val="1600"/>
              </a:spcAft>
              <a:buNone/>
            </a:pPr>
            <a:r>
              <a:rPr lang="en"/>
              <a:t>Even if you do everything correctly a simple</a:t>
            </a:r>
            <a:br>
              <a:rPr lang="en"/>
            </a:br>
            <a:r>
              <a:rPr lang="en"/>
              <a:t>update of a program, tool or library might break</a:t>
            </a:r>
            <a:br>
              <a:rPr lang="en"/>
            </a:br>
            <a:r>
              <a:rPr lang="en"/>
              <a:t>your whole security:</a:t>
            </a:r>
            <a:br>
              <a:rPr lang="en"/>
            </a:br>
            <a:r>
              <a:rPr lang="en"/>
              <a:t>- Meltdown, Spectre (intel, all cpus affected)</a:t>
            </a:r>
            <a:br>
              <a:rPr lang="en"/>
            </a:br>
            <a:r>
              <a:rPr lang="en"/>
              <a:t>- npm libraries hacked (leaking private keys)</a:t>
            </a:r>
            <a:br>
              <a:rPr lang="en"/>
            </a:br>
            <a:r>
              <a:rPr lang="en"/>
              <a:t>- Github developer accounts hacked ..</a:t>
            </a:r>
            <a:endParaRPr/>
          </a:p>
        </p:txBody>
      </p:sp>
      <p:pic>
        <p:nvPicPr>
          <p:cNvPr id="208" name="Google Shape;208;p35"/>
          <p:cNvPicPr preferRelativeResize="0"/>
          <p:nvPr/>
        </p:nvPicPr>
        <p:blipFill>
          <a:blip r:embed="rId3">
            <a:alphaModFix/>
          </a:blip>
          <a:stretch>
            <a:fillRect/>
          </a:stretch>
        </p:blipFill>
        <p:spPr>
          <a:xfrm>
            <a:off x="5493225" y="2963225"/>
            <a:ext cx="3409950" cy="166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Stay Safe!</a:t>
            </a:r>
            <a:endParaRPr/>
          </a:p>
        </p:txBody>
      </p:sp>
      <p:sp>
        <p:nvSpPr>
          <p:cNvPr id="214" name="Google Shape;214;p3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descr="Sepia-toned image of lifeguard stand on beach in front of calm body of water" id="215" name="Google Shape;215;p36"/>
          <p:cNvPicPr preferRelativeResize="0"/>
          <p:nvPr/>
        </p:nvPicPr>
        <p:blipFill rotWithShape="1">
          <a:blip r:embed="rId3">
            <a:alphaModFix/>
          </a:blip>
          <a:srcRect b="12850" l="19639" r="32966" t="7181"/>
          <a:stretch/>
        </p:blipFill>
        <p:spPr>
          <a:xfrm>
            <a:off x="4571100" y="0"/>
            <a:ext cx="4572899"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533400" lvl="0" marL="457200" rtl="0" algn="ctr">
              <a:spcBef>
                <a:spcPts val="0"/>
              </a:spcBef>
              <a:spcAft>
                <a:spcPts val="0"/>
              </a:spcAft>
              <a:buSzPts val="4800"/>
              <a:buAutoNum type="arabicPeriod"/>
            </a:pPr>
            <a:r>
              <a:rPr lang="en"/>
              <a:t>Use safe passwords, make them long and hard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2. Protect your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3</a:t>
            </a:r>
            <a:r>
              <a:rPr lang="en"/>
              <a:t>. Protect your hardware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4</a:t>
            </a:r>
            <a:r>
              <a:rPr lang="en"/>
              <a:t>. Keep your software up-to-date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5</a:t>
            </a:r>
            <a:r>
              <a:rPr lang="en"/>
              <a:t>. Backup everything, all the time. One copy is never enough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6</a:t>
            </a:r>
            <a:r>
              <a:rPr lang="en"/>
              <a:t>. Limit access, no one should know your secrets unless required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7</a:t>
            </a:r>
            <a:r>
              <a:rPr lang="en"/>
              <a:t>. Use two-factor authentication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